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plesound.net/en/pro-pd.asp?id=19&amp;fbclid=IwAR3R982yveciwHvLdRHiOEth12R9eEypeaxjdjm-4bNfOYTJga4GAD51V3s" TargetMode="External"/><Relationship Id="rId7" Type="http://schemas.openxmlformats.org/officeDocument/2006/relationships/image" Target="../media/image4.jpg"/><Relationship Id="rId2" Type="http://schemas.openxmlformats.org/officeDocument/2006/relationships/hyperlink" Target="mailto:support@bassic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bassic.com" TargetMode="External"/><Relationship Id="rId7" Type="http://schemas.openxmlformats.org/officeDocument/2006/relationships/image" Target="../media/image1.jpg"/><Relationship Id="rId2" Type="http://schemas.openxmlformats.org/officeDocument/2006/relationships/hyperlink" Target="http://www.amplesound.net/en/pro-pd.asp?id=19&amp;fbclid=IwAR3R982yveciwHvLdRHiOEth12R9eEypeaxjdjm-4bNfOYTJga4GAD51V3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hyperlink" Target="mailto:support@bassic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amplesound.net/en/pro-pd.asp?id=19&amp;fbclid=IwAR3R982yveciwHvLdRHiOEth12R9eEypeaxjdjm-4bNfOYTJga4GAD51V3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BASS</a:t>
            </a:r>
            <a:r>
              <a:rPr lang="en-US" sz="6000" dirty="0" smtClean="0"/>
              <a:t>ic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</a:t>
            </a:r>
            <a:r>
              <a:rPr lang="en-US" sz="6000" dirty="0" smtClean="0">
                <a:latin typeface="+mn-lt"/>
              </a:rPr>
              <a:t>ser</a:t>
            </a:r>
            <a:r>
              <a:rPr lang="en-US" sz="6600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M</a:t>
            </a:r>
            <a:r>
              <a:rPr lang="en-US" sz="6000" dirty="0" smtClean="0">
                <a:latin typeface="+mn-lt"/>
              </a:rPr>
              <a:t>anual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SYDE 361 – Final </a:t>
            </a:r>
            <a:r>
              <a:rPr lang="en-US" dirty="0" smtClean="0"/>
              <a:t>Report</a:t>
            </a:r>
            <a:endParaRPr lang="en-US" dirty="0" smtClean="0"/>
          </a:p>
          <a:p>
            <a:r>
              <a:rPr lang="en-US" dirty="0" smtClean="0"/>
              <a:t>David Ram</a:t>
            </a:r>
            <a:r>
              <a:rPr lang="es-ES" dirty="0" smtClean="0"/>
              <a:t>ó</a:t>
            </a:r>
            <a:r>
              <a:rPr lang="en-US" dirty="0" smtClean="0"/>
              <a:t>n </a:t>
            </a:r>
            <a:r>
              <a:rPr lang="en-US" dirty="0" smtClean="0"/>
              <a:t>Prados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90577"/>
            <a:ext cx="9601200" cy="832449"/>
          </a:xfrm>
        </p:spPr>
        <p:txBody>
          <a:bodyPr/>
          <a:lstStyle/>
          <a:p>
            <a:r>
              <a:rPr lang="en-US" smtClean="0"/>
              <a:t>BASSic User Manual – 1. Quick 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04" y="923026"/>
            <a:ext cx="11406996" cy="593497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 dirty="0" smtClean="0"/>
              <a:t>Congratulations </a:t>
            </a:r>
            <a:r>
              <a:rPr lang="en-US" sz="1600" dirty="0" smtClean="0"/>
              <a:t>on your </a:t>
            </a:r>
            <a:r>
              <a:rPr lang="en-US" sz="1600" b="1" dirty="0" smtClean="0"/>
              <a:t>BASSic</a:t>
            </a:r>
            <a:r>
              <a:rPr lang="en-US" sz="1600" dirty="0" smtClean="0"/>
              <a:t> purchase! We hope you love it as much as we do. If you have any questions, you can reach us by phone at </a:t>
            </a:r>
            <a:r>
              <a:rPr lang="en-US" sz="1600" b="1" dirty="0" smtClean="0"/>
              <a:t>1-800-505-5305</a:t>
            </a:r>
            <a:r>
              <a:rPr lang="en-US" sz="1600" dirty="0" smtClean="0"/>
              <a:t> or by email at </a:t>
            </a:r>
            <a:r>
              <a:rPr lang="en-US" sz="1600" dirty="0" smtClean="0">
                <a:hlinkClick r:id="rId2"/>
              </a:rPr>
              <a:t>support@bassic.com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	components pic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sz="1600" b="1" dirty="0" smtClean="0"/>
              <a:t>5 Step - Quick Set Up:</a:t>
            </a:r>
          </a:p>
          <a:p>
            <a:pPr marL="457200" indent="-457200">
              <a:lnSpc>
                <a:spcPct val="210000"/>
              </a:lnSpc>
              <a:buFont typeface="+mj-lt"/>
              <a:buAutoNum type="arabicPeriod"/>
            </a:pPr>
            <a:r>
              <a:rPr lang="en-US" sz="1400" dirty="0"/>
              <a:t>Download any MIDI capable synthesizer on your computer. We recommend using </a:t>
            </a:r>
            <a:r>
              <a:rPr lang="en-US" sz="1400" dirty="0">
                <a:hlinkClick r:id="rId3"/>
              </a:rPr>
              <a:t>Ample Sound Host</a:t>
            </a:r>
            <a:r>
              <a:rPr lang="en-US" sz="1400" dirty="0" smtClean="0"/>
              <a:t>.</a:t>
            </a:r>
          </a:p>
          <a:p>
            <a:pPr marL="457200" indent="-457200">
              <a:lnSpc>
                <a:spcPct val="210000"/>
              </a:lnSpc>
              <a:buFont typeface="+mj-lt"/>
              <a:buAutoNum type="arabicPeriod"/>
            </a:pPr>
            <a:r>
              <a:rPr lang="en-US" sz="1400" dirty="0" smtClean="0"/>
              <a:t>Connect the BASSic to your computer using the white micro-USB cable.</a:t>
            </a:r>
          </a:p>
          <a:p>
            <a:pPr marL="457200" indent="-457200">
              <a:lnSpc>
                <a:spcPct val="210000"/>
              </a:lnSpc>
              <a:buFont typeface="+mj-lt"/>
              <a:buAutoNum type="arabicPeriod"/>
            </a:pPr>
            <a:r>
              <a:rPr lang="en-US" sz="1400" dirty="0" smtClean="0"/>
              <a:t>Select </a:t>
            </a:r>
            <a:r>
              <a:rPr lang="en-US" sz="1400" dirty="0"/>
              <a:t>MIDI as the input source in the </a:t>
            </a:r>
            <a:r>
              <a:rPr lang="en-US" sz="1400" dirty="0" smtClean="0"/>
              <a:t>Synthesizer, and choose bass guitar as the instrument.</a:t>
            </a:r>
          </a:p>
          <a:p>
            <a:pPr marL="457200" indent="-457200">
              <a:lnSpc>
                <a:spcPct val="210000"/>
              </a:lnSpc>
              <a:buFont typeface="+mj-lt"/>
              <a:buAutoNum type="arabicPeriod"/>
            </a:pPr>
            <a:r>
              <a:rPr lang="en-US" sz="1400" dirty="0"/>
              <a:t>Connect the Pedal to the Audio Jack in the BASSic using the black stereo cable</a:t>
            </a:r>
            <a:r>
              <a:rPr lang="en-US" sz="1400" dirty="0" smtClean="0"/>
              <a:t>.</a:t>
            </a:r>
          </a:p>
          <a:p>
            <a:pPr marL="457200" indent="-457200">
              <a:lnSpc>
                <a:spcPct val="210000"/>
              </a:lnSpc>
              <a:buFont typeface="+mj-lt"/>
              <a:buAutoNum type="arabicPeriod"/>
            </a:pPr>
            <a:r>
              <a:rPr lang="en-US" sz="1400" dirty="0" smtClean="0"/>
              <a:t>Start Playing!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t="2836" r="21821" b="4348"/>
          <a:stretch/>
        </p:blipFill>
        <p:spPr>
          <a:xfrm rot="5400000">
            <a:off x="5176695" y="374926"/>
            <a:ext cx="2468336" cy="47157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162" y="2001329"/>
            <a:ext cx="1854679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Volume Control Pedal</a:t>
            </a:r>
            <a:endParaRPr lang="en-US" sz="14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78501" y="2309106"/>
            <a:ext cx="1496684" cy="423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764436" y="1693552"/>
            <a:ext cx="1854679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Black Stereo Cable</a:t>
            </a:r>
            <a:endParaRPr lang="en-US" sz="14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488502" y="1755475"/>
            <a:ext cx="2275934" cy="136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32011" y="3474604"/>
            <a:ext cx="1933755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White micro-USB Cable</a:t>
            </a:r>
            <a:endParaRPr lang="en-US" sz="1400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607834" y="3628492"/>
            <a:ext cx="2156602" cy="20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70571" y="3130001"/>
            <a:ext cx="1518248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Audio Jack Input</a:t>
            </a:r>
            <a:endParaRPr lang="en-US" sz="1400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288819" y="3268477"/>
            <a:ext cx="2128570" cy="35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691775" y="2613840"/>
            <a:ext cx="86839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BASSic</a:t>
            </a:r>
            <a:endParaRPr lang="en-US" sz="1400" b="1" dirty="0"/>
          </a:p>
        </p:txBody>
      </p:sp>
      <p:sp>
        <p:nvSpPr>
          <p:cNvPr id="26" name="Right Arrow 25"/>
          <p:cNvSpPr/>
          <p:nvPr/>
        </p:nvSpPr>
        <p:spPr>
          <a:xfrm rot="10800000">
            <a:off x="8911084" y="2367293"/>
            <a:ext cx="634043" cy="8624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l="24876" t="18339" r="35895" b="19064"/>
          <a:stretch/>
        </p:blipFill>
        <p:spPr>
          <a:xfrm rot="16200000">
            <a:off x="9703045" y="5354415"/>
            <a:ext cx="807750" cy="17576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l="20498" t="29339" r="33705" b="13869"/>
          <a:stretch/>
        </p:blipFill>
        <p:spPr>
          <a:xfrm rot="16200000">
            <a:off x="8347826" y="4262352"/>
            <a:ext cx="776433" cy="1312956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6719978" y="4835243"/>
            <a:ext cx="1302588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449518" y="4835243"/>
            <a:ext cx="92374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358332" y="6072184"/>
            <a:ext cx="17425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1" t="55563" r="16209" b="19343"/>
          <a:stretch/>
        </p:blipFill>
        <p:spPr>
          <a:xfrm rot="16200000">
            <a:off x="10373262" y="4367606"/>
            <a:ext cx="1315534" cy="131553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0106920" y="33733"/>
            <a:ext cx="2084717" cy="81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lnSpc>
                <a:spcPct val="112000"/>
              </a:lnSpc>
            </a:pPr>
            <a:r>
              <a:rPr lang="en-US" sz="1400">
                <a:solidFill>
                  <a:srgbClr val="191B0E"/>
                </a:solidFill>
              </a:rPr>
              <a:t>SYDE 361 – Final </a:t>
            </a:r>
            <a:r>
              <a:rPr lang="en-US" sz="1400" smtClean="0">
                <a:solidFill>
                  <a:srgbClr val="191B0E"/>
                </a:solidFill>
              </a:rPr>
              <a:t>Report</a:t>
            </a:r>
            <a:endParaRPr lang="en-US" sz="1400">
              <a:solidFill>
                <a:srgbClr val="191B0E"/>
              </a:solidFill>
            </a:endParaRPr>
          </a:p>
          <a:p>
            <a:pPr lvl="0" algn="ctr" defTabSz="914400">
              <a:lnSpc>
                <a:spcPct val="112000"/>
              </a:lnSpc>
            </a:pPr>
            <a:r>
              <a:rPr lang="en-US" sz="1400">
                <a:solidFill>
                  <a:srgbClr val="191B0E"/>
                </a:solidFill>
              </a:rPr>
              <a:t>David Ram</a:t>
            </a:r>
            <a:r>
              <a:rPr lang="es-ES" sz="1400">
                <a:solidFill>
                  <a:srgbClr val="191B0E"/>
                </a:solidFill>
              </a:rPr>
              <a:t>ó</a:t>
            </a:r>
            <a:r>
              <a:rPr lang="en-US" sz="1400">
                <a:solidFill>
                  <a:srgbClr val="191B0E"/>
                </a:solidFill>
              </a:rPr>
              <a:t>n Prados </a:t>
            </a:r>
            <a:r>
              <a:rPr lang="en-US" sz="1400" smtClean="0">
                <a:solidFill>
                  <a:srgbClr val="191B0E"/>
                </a:solidFill>
              </a:rPr>
              <a:t>20695485</a:t>
            </a:r>
            <a:endParaRPr lang="en-US" sz="1400" dirty="0">
              <a:solidFill>
                <a:srgbClr val="191B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90577"/>
            <a:ext cx="9601200" cy="832449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Components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05" y="923026"/>
            <a:ext cx="6055742" cy="5934974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2.1 What comes in the box?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sz="1600" dirty="0" smtClean="0"/>
              <a:t>BASSic instrument</a:t>
            </a:r>
          </a:p>
          <a:p>
            <a:pPr>
              <a:lnSpc>
                <a:spcPct val="100000"/>
              </a:lnSpc>
            </a:pPr>
            <a:r>
              <a:rPr lang="en-US" sz="1600" dirty="0" smtClean="0"/>
              <a:t>White micro-USB cable</a:t>
            </a:r>
          </a:p>
          <a:p>
            <a:pPr>
              <a:lnSpc>
                <a:spcPct val="100000"/>
              </a:lnSpc>
            </a:pPr>
            <a:r>
              <a:rPr lang="en-US" sz="1600" dirty="0" smtClean="0"/>
              <a:t>Black stereo cable</a:t>
            </a:r>
          </a:p>
          <a:p>
            <a:pPr>
              <a:lnSpc>
                <a:spcPct val="100000"/>
              </a:lnSpc>
            </a:pPr>
            <a:r>
              <a:rPr lang="en-US" sz="1600" dirty="0" smtClean="0"/>
              <a:t> Foot Pedal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b="1" dirty="0" smtClean="0"/>
              <a:t>2.2 What does not come?</a:t>
            </a:r>
          </a:p>
          <a:p>
            <a:r>
              <a:rPr lang="en-US" sz="1600" dirty="0" smtClean="0"/>
              <a:t>MIDI capable synthesizer (</a:t>
            </a:r>
            <a:r>
              <a:rPr lang="en-US" sz="1600" b="1" dirty="0" smtClean="0"/>
              <a:t>required</a:t>
            </a:r>
            <a:r>
              <a:rPr lang="en-US" sz="1600" dirty="0" smtClean="0"/>
              <a:t>)</a:t>
            </a:r>
          </a:p>
          <a:p>
            <a:pPr lvl="1"/>
            <a:r>
              <a:rPr lang="en-US" sz="1400" dirty="0" smtClean="0"/>
              <a:t>Most PCs can run the open source synthesizer </a:t>
            </a:r>
            <a:r>
              <a:rPr lang="en-US" sz="1400" dirty="0" err="1" smtClean="0">
                <a:hlinkClick r:id="rId2"/>
              </a:rPr>
              <a:t>Ashost</a:t>
            </a:r>
            <a:r>
              <a:rPr lang="en-US" sz="1400" dirty="0" smtClean="0"/>
              <a:t>.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r>
              <a:rPr lang="en-US" sz="1600" dirty="0" smtClean="0"/>
              <a:t>Speaker and Aux cord to connect it:</a:t>
            </a:r>
          </a:p>
          <a:p>
            <a:pPr lvl="1"/>
            <a:r>
              <a:rPr lang="en-US" sz="1400" dirty="0" smtClean="0"/>
              <a:t>We recommend using an AUX cord instead of Bluetooth connection.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40747" y="923026"/>
            <a:ext cx="5351253" cy="624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191B0E"/>
                </a:solidFill>
              </a:rPr>
              <a:t>2.3 </a:t>
            </a:r>
            <a:r>
              <a:rPr lang="en-US" sz="2000" b="1" dirty="0" smtClean="0">
                <a:solidFill>
                  <a:srgbClr val="191B0E"/>
                </a:solidFill>
              </a:rPr>
              <a:t>In case of Malfunction</a:t>
            </a:r>
            <a:endParaRPr lang="en-US" sz="2000" dirty="0">
              <a:solidFill>
                <a:srgbClr val="191B0E"/>
              </a:solidFill>
            </a:endParaRPr>
          </a:p>
          <a:p>
            <a:pPr marL="384048" lvl="0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600" dirty="0">
                <a:solidFill>
                  <a:srgbClr val="191B0E"/>
                </a:solidFill>
              </a:rPr>
              <a:t>For the micro-USB or stereo cable:</a:t>
            </a:r>
          </a:p>
          <a:p>
            <a:pPr marL="742950" lvl="1" indent="-285750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1400" i="1" dirty="0">
                <a:solidFill>
                  <a:srgbClr val="191B0E"/>
                </a:solidFill>
              </a:rPr>
              <a:t>Replacements can be found in most hardware stores or on amazon.</a:t>
            </a:r>
          </a:p>
          <a:p>
            <a:pPr marL="384048" lvl="0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600" dirty="0">
                <a:solidFill>
                  <a:srgbClr val="191B0E"/>
                </a:solidFill>
              </a:rPr>
              <a:t>For the pedal (if out of warranty):</a:t>
            </a:r>
          </a:p>
          <a:p>
            <a:pPr marL="914400" lvl="1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1400" i="1" dirty="0">
                <a:solidFill>
                  <a:srgbClr val="191B0E"/>
                </a:solidFill>
              </a:rPr>
              <a:t>Can be purchased on our </a:t>
            </a:r>
            <a:r>
              <a:rPr lang="en-US" sz="1400" i="1" dirty="0">
                <a:solidFill>
                  <a:srgbClr val="191B0E"/>
                </a:solidFill>
                <a:hlinkClick r:id="rId3"/>
              </a:rPr>
              <a:t>website</a:t>
            </a:r>
            <a:r>
              <a:rPr lang="en-US" sz="1400" i="1" dirty="0">
                <a:solidFill>
                  <a:srgbClr val="191B0E"/>
                </a:solidFill>
              </a:rPr>
              <a:t>.</a:t>
            </a:r>
          </a:p>
          <a:p>
            <a:pPr marL="384048" lvl="0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600" dirty="0">
                <a:solidFill>
                  <a:srgbClr val="191B0E"/>
                </a:solidFill>
              </a:rPr>
              <a:t>Anything else related to the BASSic</a:t>
            </a:r>
            <a:r>
              <a:rPr lang="en-US" sz="1600" dirty="0" smtClean="0">
                <a:solidFill>
                  <a:srgbClr val="191B0E"/>
                </a:solidFill>
              </a:rPr>
              <a:t>:</a:t>
            </a:r>
            <a:endParaRPr lang="en-US" sz="1600" dirty="0">
              <a:solidFill>
                <a:srgbClr val="191B0E"/>
              </a:solidFill>
            </a:endParaRPr>
          </a:p>
          <a:p>
            <a:pPr marL="841248" lvl="1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1400" i="1" dirty="0" smtClean="0">
                <a:solidFill>
                  <a:srgbClr val="191B0E"/>
                </a:solidFill>
              </a:rPr>
              <a:t>Reset </a:t>
            </a:r>
            <a:r>
              <a:rPr lang="en-US" sz="1400" i="1" dirty="0">
                <a:solidFill>
                  <a:srgbClr val="191B0E"/>
                </a:solidFill>
              </a:rPr>
              <a:t>the BASSic by pressing the white button on the green </a:t>
            </a:r>
            <a:r>
              <a:rPr lang="en-US" sz="1400" i="1" dirty="0" smtClean="0">
                <a:solidFill>
                  <a:srgbClr val="191B0E"/>
                </a:solidFill>
              </a:rPr>
              <a:t>chip:</a:t>
            </a:r>
            <a:endParaRPr lang="en-US" sz="1400" i="1" dirty="0">
              <a:solidFill>
                <a:srgbClr val="191B0E"/>
              </a:solidFill>
            </a:endParaRPr>
          </a:p>
          <a:p>
            <a:pPr marL="841248" lvl="1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endParaRPr lang="en-US" sz="1600" i="1" dirty="0" smtClean="0">
              <a:solidFill>
                <a:srgbClr val="191B0E"/>
              </a:solidFill>
            </a:endParaRPr>
          </a:p>
          <a:p>
            <a:pPr marL="841248" lvl="1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endParaRPr lang="en-US" sz="1600" i="1" dirty="0">
              <a:solidFill>
                <a:srgbClr val="191B0E"/>
              </a:solidFill>
            </a:endParaRPr>
          </a:p>
          <a:p>
            <a:pPr marL="841248" lvl="1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1400" i="1" dirty="0" smtClean="0">
                <a:solidFill>
                  <a:srgbClr val="191B0E"/>
                </a:solidFill>
              </a:rPr>
              <a:t>If the issue is not resolved, or it is due to hardware malfunction, please ship the instrument back to us.</a:t>
            </a:r>
            <a:endParaRPr lang="en-US" sz="1400" i="1" dirty="0">
              <a:solidFill>
                <a:srgbClr val="191B0E"/>
              </a:solidFill>
            </a:endParaRPr>
          </a:p>
          <a:p>
            <a:pPr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</a:pPr>
            <a:r>
              <a:rPr lang="en-US" sz="2000" b="1" dirty="0" smtClean="0">
                <a:solidFill>
                  <a:srgbClr val="191B0E"/>
                </a:solidFill>
              </a:rPr>
              <a:t>2.4 Contact Information</a:t>
            </a:r>
          </a:p>
          <a:p>
            <a:pPr marL="384048" lvl="0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600" dirty="0" smtClean="0">
                <a:solidFill>
                  <a:srgbClr val="191B0E"/>
                </a:solidFill>
              </a:rPr>
              <a:t>BASSic Headquarters:</a:t>
            </a:r>
            <a:endParaRPr lang="en-US" sz="1600" dirty="0">
              <a:solidFill>
                <a:srgbClr val="191B0E"/>
              </a:solidFill>
            </a:endParaRPr>
          </a:p>
          <a:p>
            <a:pPr marL="841248" lvl="1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1400" i="1" dirty="0" smtClean="0">
                <a:solidFill>
                  <a:srgbClr val="191B0E"/>
                </a:solidFill>
              </a:rPr>
              <a:t>Phone: +</a:t>
            </a:r>
            <a:r>
              <a:rPr lang="en-US" sz="1400" dirty="0" smtClean="0"/>
              <a:t>1 800-505-5305 </a:t>
            </a:r>
            <a:endParaRPr lang="en-US" sz="1400" i="1" dirty="0" smtClean="0">
              <a:solidFill>
                <a:srgbClr val="191B0E"/>
              </a:solidFill>
            </a:endParaRPr>
          </a:p>
          <a:p>
            <a:pPr marL="841248" lvl="1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1400" i="1" dirty="0" smtClean="0">
                <a:solidFill>
                  <a:srgbClr val="191B0E"/>
                </a:solidFill>
              </a:rPr>
              <a:t>Email: </a:t>
            </a:r>
            <a:r>
              <a:rPr lang="en-US" sz="1400" i="1" dirty="0" smtClean="0">
                <a:solidFill>
                  <a:srgbClr val="191B0E"/>
                </a:solidFill>
                <a:hlinkClick r:id="rId4"/>
              </a:rPr>
              <a:t>support@bassic.com</a:t>
            </a:r>
            <a:endParaRPr lang="en-US" sz="1400" i="1" dirty="0" smtClean="0">
              <a:solidFill>
                <a:srgbClr val="191B0E"/>
              </a:solidFill>
            </a:endParaRPr>
          </a:p>
          <a:p>
            <a:pPr marL="841248" lvl="1" indent="-384048"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1400" i="1" dirty="0" smtClean="0">
                <a:solidFill>
                  <a:srgbClr val="191B0E"/>
                </a:solidFill>
              </a:rPr>
              <a:t>Address: 201 Spain St, Waterloo, ON, N2L 3R3, Canada</a:t>
            </a:r>
            <a:endParaRPr lang="en-US" sz="1400" i="1" dirty="0">
              <a:solidFill>
                <a:srgbClr val="191B0E"/>
              </a:solidFill>
            </a:endParaRPr>
          </a:p>
          <a:p>
            <a:pPr defTabSz="9144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</a:pPr>
            <a:endParaRPr lang="en-US" sz="2000" b="1" dirty="0" smtClean="0">
              <a:solidFill>
                <a:srgbClr val="191B0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89" y="4484531"/>
            <a:ext cx="2961734" cy="14620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1" t="7830" r="31047" b="12358"/>
          <a:stretch/>
        </p:blipFill>
        <p:spPr>
          <a:xfrm rot="16200000">
            <a:off x="10337335" y="2814809"/>
            <a:ext cx="862613" cy="2369384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8660921" y="3668709"/>
            <a:ext cx="2501660" cy="343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t="2836" r="21821" b="4348"/>
          <a:stretch/>
        </p:blipFill>
        <p:spPr>
          <a:xfrm rot="5400000">
            <a:off x="4181139" y="698350"/>
            <a:ext cx="1672350" cy="31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7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90577"/>
            <a:ext cx="9601200" cy="832449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Detailed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03" y="923026"/>
            <a:ext cx="5667554" cy="593497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3</a:t>
            </a:r>
            <a:r>
              <a:rPr lang="en-US" b="1" dirty="0" smtClean="0"/>
              <a:t>.1 Installation</a:t>
            </a:r>
          </a:p>
          <a:p>
            <a:pPr>
              <a:lnSpc>
                <a:spcPct val="100000"/>
              </a:lnSpc>
            </a:pPr>
            <a:r>
              <a:rPr lang="en-US" sz="1600" dirty="0" smtClean="0"/>
              <a:t>MIDI Capable Synthesizer Set Up:</a:t>
            </a:r>
          </a:p>
          <a:p>
            <a:pPr marL="987552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 smtClean="0"/>
              <a:t>With your computer go to </a:t>
            </a:r>
            <a:r>
              <a:rPr lang="en-US" sz="1400" dirty="0">
                <a:hlinkClick r:id="rId2"/>
              </a:rPr>
              <a:t>Ample Sound Host</a:t>
            </a:r>
            <a:r>
              <a:rPr lang="en-US" sz="1400" dirty="0" smtClean="0"/>
              <a:t>.</a:t>
            </a:r>
          </a:p>
          <a:p>
            <a:pPr marL="987552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 smtClean="0"/>
              <a:t>Click Download and Install it.</a:t>
            </a:r>
          </a:p>
          <a:p>
            <a:pPr marL="987552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 smtClean="0"/>
              <a:t>Select Bass Guitar as the instrument and Teensy MIDI as the MIDI device: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600" dirty="0" smtClean="0"/>
              <a:t>BASSic Set Up:</a:t>
            </a:r>
          </a:p>
          <a:p>
            <a:pPr marL="987552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 smtClean="0"/>
              <a:t>Connect micro-USB to your computer and the BASSic:</a:t>
            </a:r>
          </a:p>
          <a:p>
            <a:pPr marL="987552" lvl="2" indent="0">
              <a:lnSpc>
                <a:spcPct val="100000"/>
              </a:lnSpc>
              <a:buNone/>
            </a:pPr>
            <a:endParaRPr lang="en-US" sz="1600" dirty="0" smtClean="0"/>
          </a:p>
          <a:p>
            <a:pPr marL="987552" lvl="2" indent="0">
              <a:lnSpc>
                <a:spcPct val="100000"/>
              </a:lnSpc>
              <a:buNone/>
            </a:pPr>
            <a:endParaRPr lang="en-US" sz="1600" dirty="0"/>
          </a:p>
          <a:p>
            <a:pPr marL="987552" lvl="2" indent="0">
              <a:lnSpc>
                <a:spcPct val="100000"/>
              </a:lnSpc>
              <a:buNone/>
            </a:pPr>
            <a:endParaRPr lang="en-US" sz="1400" dirty="0" smtClean="0"/>
          </a:p>
          <a:p>
            <a:pPr marL="987552" lvl="1" indent="-457200">
              <a:lnSpc>
                <a:spcPct val="100000"/>
              </a:lnSpc>
              <a:buFont typeface="+mj-lt"/>
              <a:buAutoNum type="arabicPeriod"/>
            </a:pPr>
            <a:endParaRPr lang="en-US" sz="1600" dirty="0" smtClean="0"/>
          </a:p>
          <a:p>
            <a:pPr marL="987552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 smtClean="0"/>
              <a:t>Connect the Pedal to the BASSic with the Stereo Cable:</a:t>
            </a:r>
          </a:p>
          <a:p>
            <a:pPr marL="530352" lvl="1" indent="0">
              <a:lnSpc>
                <a:spcPct val="100000"/>
              </a:lnSpc>
              <a:buNone/>
            </a:pPr>
            <a:endParaRPr lang="en-US" sz="16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52559" y="923026"/>
            <a:ext cx="5739441" cy="5934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b="1" dirty="0"/>
              <a:t>3</a:t>
            </a:r>
            <a:r>
              <a:rPr lang="en-US" b="1" dirty="0" smtClean="0"/>
              <a:t>.2 Connection to Real Bass Guitar</a:t>
            </a:r>
          </a:p>
          <a:p>
            <a:pPr>
              <a:lnSpc>
                <a:spcPct val="100000"/>
              </a:lnSpc>
            </a:pPr>
            <a:r>
              <a:rPr lang="en-US" sz="1600" i="1" dirty="0" smtClean="0"/>
              <a:t>Instead of strings, the BASSic uses touch-sensitive pads.</a:t>
            </a:r>
          </a:p>
          <a:p>
            <a:pPr>
              <a:lnSpc>
                <a:spcPct val="100000"/>
              </a:lnSpc>
            </a:pPr>
            <a:r>
              <a:rPr lang="en-US" sz="1600" i="1" dirty="0" smtClean="0"/>
              <a:t>Each row is a string: E – A – D </a:t>
            </a:r>
            <a:r>
              <a:rPr lang="en-US" sz="1600" i="1" dirty="0"/>
              <a:t>– </a:t>
            </a:r>
            <a:r>
              <a:rPr lang="en-US" sz="1600" i="1" dirty="0" smtClean="0"/>
              <a:t>G starting from the bottom (see image below).</a:t>
            </a:r>
          </a:p>
          <a:p>
            <a:pPr>
              <a:lnSpc>
                <a:spcPct val="100000"/>
              </a:lnSpc>
            </a:pPr>
            <a:r>
              <a:rPr lang="en-US" sz="1600" i="1" dirty="0" smtClean="0"/>
              <a:t>Each string has 12 notes making one octave.</a:t>
            </a:r>
          </a:p>
          <a:p>
            <a:pPr>
              <a:lnSpc>
                <a:spcPct val="100000"/>
              </a:lnSpc>
            </a:pPr>
            <a:r>
              <a:rPr lang="en-US" sz="1600" i="1" dirty="0" smtClean="0"/>
              <a:t>Open string is the left-most pad of the row, with different spacing.</a:t>
            </a:r>
          </a:p>
          <a:p>
            <a:pPr>
              <a:lnSpc>
                <a:spcPct val="100000"/>
              </a:lnSpc>
            </a:pPr>
            <a:endParaRPr lang="en-US" sz="1600" i="1" dirty="0"/>
          </a:p>
          <a:p>
            <a:pPr>
              <a:lnSpc>
                <a:spcPct val="100000"/>
              </a:lnSpc>
            </a:pPr>
            <a:endParaRPr lang="en-US" sz="1600" i="1" dirty="0" smtClean="0"/>
          </a:p>
          <a:p>
            <a:pPr>
              <a:lnSpc>
                <a:spcPct val="100000"/>
              </a:lnSpc>
            </a:pPr>
            <a:endParaRPr lang="en-US" sz="1600" i="1" dirty="0"/>
          </a:p>
          <a:p>
            <a:pPr>
              <a:lnSpc>
                <a:spcPct val="100000"/>
              </a:lnSpc>
            </a:pPr>
            <a:endParaRPr lang="en-US" sz="1600" i="1" dirty="0" smtClean="0"/>
          </a:p>
          <a:p>
            <a:pPr>
              <a:lnSpc>
                <a:spcPct val="100000"/>
              </a:lnSpc>
            </a:pPr>
            <a:endParaRPr lang="en-US" sz="1600" i="1" dirty="0"/>
          </a:p>
          <a:p>
            <a:pPr lvl="2">
              <a:lnSpc>
                <a:spcPct val="100000"/>
              </a:lnSpc>
            </a:pPr>
            <a:r>
              <a:rPr lang="en-US" sz="1400" i="1" dirty="0" smtClean="0"/>
              <a:t>Picture with all the info</a:t>
            </a:r>
            <a:endParaRPr lang="en-US" sz="1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456" t="2515" r="2798" b="55724"/>
          <a:stretch/>
        </p:blipFill>
        <p:spPr>
          <a:xfrm>
            <a:off x="3666226" y="2562045"/>
            <a:ext cx="2044462" cy="1061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" b="22412"/>
          <a:stretch/>
        </p:blipFill>
        <p:spPr>
          <a:xfrm>
            <a:off x="2639682" y="4088921"/>
            <a:ext cx="1818735" cy="990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7925" b="26037"/>
          <a:stretch/>
        </p:blipFill>
        <p:spPr>
          <a:xfrm>
            <a:off x="2112034" y="5589624"/>
            <a:ext cx="3473570" cy="11993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t="17420" r="10153" b="19816"/>
          <a:stretch/>
        </p:blipFill>
        <p:spPr>
          <a:xfrm>
            <a:off x="6452557" y="3814240"/>
            <a:ext cx="5433924" cy="239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8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90577"/>
            <a:ext cx="9601200" cy="832449"/>
          </a:xfrm>
        </p:spPr>
        <p:txBody>
          <a:bodyPr/>
          <a:lstStyle/>
          <a:p>
            <a:r>
              <a:rPr lang="en-US" dirty="0" smtClean="0"/>
              <a:t>3. Detailed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04" y="923026"/>
            <a:ext cx="5779698" cy="593497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3</a:t>
            </a:r>
            <a:r>
              <a:rPr lang="en-US" b="1" dirty="0" smtClean="0"/>
              <a:t>.3 How to Play</a:t>
            </a:r>
          </a:p>
          <a:p>
            <a:pPr>
              <a:lnSpc>
                <a:spcPct val="100000"/>
              </a:lnSpc>
            </a:pPr>
            <a:r>
              <a:rPr lang="en-US" sz="1600" dirty="0" smtClean="0"/>
              <a:t>Plucking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Touch the pads.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600" dirty="0" smtClean="0"/>
              <a:t>Tuning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The BASSic does not need to be tuned!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600" dirty="0" smtClean="0"/>
              <a:t>Sliding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Slide your fingers between any consecutive pads in the same row. Both directions work!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 lvl="1">
              <a:lnSpc>
                <a:spcPct val="100000"/>
              </a:lnSpc>
            </a:pPr>
            <a:endParaRPr lang="en-US" sz="1600" dirty="0" smtClean="0"/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 smtClean="0"/>
              <a:t>Chords</a:t>
            </a:r>
            <a:endParaRPr lang="en-US" sz="1800" dirty="0"/>
          </a:p>
          <a:p>
            <a:pPr lvl="1"/>
            <a:r>
              <a:rPr lang="en-US" sz="1400" dirty="0" smtClean="0"/>
              <a:t>Touch one pad from two or more rows simultaneously.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806242" y="1104181"/>
            <a:ext cx="5385758" cy="5906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4048" lvl="0" indent="-384048" defTabSz="914400"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600" dirty="0" smtClean="0">
                <a:solidFill>
                  <a:srgbClr val="191B0E"/>
                </a:solidFill>
              </a:rPr>
              <a:t>Volume Adjustment</a:t>
            </a:r>
            <a:endParaRPr lang="en-US" sz="1600" dirty="0">
              <a:solidFill>
                <a:srgbClr val="191B0E"/>
              </a:solidFill>
            </a:endParaRPr>
          </a:p>
          <a:p>
            <a:pPr marL="914400" lvl="1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1400" i="1" dirty="0" smtClean="0">
                <a:solidFill>
                  <a:srgbClr val="191B0E"/>
                </a:solidFill>
              </a:rPr>
              <a:t>Use the foot pedal: down for higher volume, up for lower:</a:t>
            </a:r>
          </a:p>
          <a:p>
            <a:pPr marL="914400" lvl="1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endParaRPr lang="en-US" sz="1400" i="1" dirty="0">
              <a:solidFill>
                <a:srgbClr val="191B0E"/>
              </a:solidFill>
            </a:endParaRPr>
          </a:p>
          <a:p>
            <a:pPr marL="914400" lvl="1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endParaRPr lang="en-US" sz="1400" i="1" dirty="0">
              <a:solidFill>
                <a:srgbClr val="191B0E"/>
              </a:solidFill>
            </a:endParaRPr>
          </a:p>
          <a:p>
            <a:pPr lvl="0" defTabSz="914400">
              <a:spcBef>
                <a:spcPts val="1000"/>
              </a:spcBef>
              <a:spcAft>
                <a:spcPts val="200"/>
              </a:spcAft>
            </a:pPr>
            <a:endParaRPr lang="en-US" sz="1600" dirty="0" smtClean="0">
              <a:solidFill>
                <a:srgbClr val="191B0E"/>
              </a:solidFill>
            </a:endParaRPr>
          </a:p>
          <a:p>
            <a:pPr marL="384048" lvl="0" indent="-384048" defTabSz="914400"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600" dirty="0" smtClean="0">
                <a:solidFill>
                  <a:srgbClr val="191B0E"/>
                </a:solidFill>
              </a:rPr>
              <a:t>Pull Off</a:t>
            </a:r>
            <a:endParaRPr lang="en-US" sz="1600" dirty="0">
              <a:solidFill>
                <a:srgbClr val="191B0E"/>
              </a:solidFill>
            </a:endParaRPr>
          </a:p>
          <a:p>
            <a:pPr marL="914400" lvl="1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1400" i="1" dirty="0" smtClean="0">
                <a:solidFill>
                  <a:srgbClr val="191B0E"/>
                </a:solidFill>
              </a:rPr>
              <a:t>Press two notes in one row, then release the higher one.</a:t>
            </a:r>
          </a:p>
          <a:p>
            <a:pPr marL="914400" lvl="1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endParaRPr lang="en-US" sz="1400" i="1" dirty="0">
              <a:solidFill>
                <a:srgbClr val="191B0E"/>
              </a:solidFill>
            </a:endParaRPr>
          </a:p>
          <a:p>
            <a:pPr marL="914400" lvl="1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endParaRPr lang="en-US" sz="1400" i="1" dirty="0" smtClean="0">
              <a:solidFill>
                <a:srgbClr val="191B0E"/>
              </a:solidFill>
            </a:endParaRPr>
          </a:p>
          <a:p>
            <a:pPr marL="914400" lvl="1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endParaRPr lang="en-US" sz="1400" i="1" dirty="0">
              <a:solidFill>
                <a:srgbClr val="191B0E"/>
              </a:solidFill>
            </a:endParaRPr>
          </a:p>
          <a:p>
            <a:pPr marL="384048" lvl="0" indent="-384048" defTabSz="914400"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600" dirty="0" smtClean="0">
                <a:solidFill>
                  <a:srgbClr val="191B0E"/>
                </a:solidFill>
              </a:rPr>
              <a:t>Hammer On</a:t>
            </a:r>
            <a:endParaRPr lang="en-US" sz="1600" dirty="0">
              <a:solidFill>
                <a:srgbClr val="191B0E"/>
              </a:solidFill>
            </a:endParaRPr>
          </a:p>
          <a:p>
            <a:pPr marL="914400" lvl="1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1400" i="1" dirty="0" smtClean="0">
                <a:solidFill>
                  <a:srgbClr val="191B0E"/>
                </a:solidFill>
              </a:rPr>
              <a:t>Press one note, then press a higher one in the same row.</a:t>
            </a:r>
          </a:p>
          <a:p>
            <a:pPr marL="914400" lvl="1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endParaRPr lang="en-US" sz="1400" i="1" dirty="0">
              <a:solidFill>
                <a:srgbClr val="191B0E"/>
              </a:solidFill>
            </a:endParaRPr>
          </a:p>
          <a:p>
            <a:pPr marL="914400" lvl="1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endParaRPr lang="en-US" sz="1400" i="1" dirty="0" smtClean="0">
              <a:solidFill>
                <a:srgbClr val="191B0E"/>
              </a:solidFill>
            </a:endParaRPr>
          </a:p>
          <a:p>
            <a:pPr marL="530352" lvl="1" defTabSz="914400">
              <a:spcBef>
                <a:spcPts val="500"/>
              </a:spcBef>
              <a:spcAft>
                <a:spcPts val="200"/>
              </a:spcAft>
            </a:pPr>
            <a:endParaRPr lang="en-US" sz="1400" i="1" dirty="0" smtClean="0">
              <a:solidFill>
                <a:srgbClr val="191B0E"/>
              </a:solidFill>
            </a:endParaRPr>
          </a:p>
          <a:p>
            <a:pPr marL="384048" lvl="0" indent="-384048" defTabSz="914400"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600" dirty="0" smtClean="0">
                <a:solidFill>
                  <a:srgbClr val="191B0E"/>
                </a:solidFill>
              </a:rPr>
              <a:t>Muting</a:t>
            </a:r>
            <a:endParaRPr lang="en-US" sz="1600" dirty="0">
              <a:solidFill>
                <a:srgbClr val="191B0E"/>
              </a:solidFill>
            </a:endParaRPr>
          </a:p>
          <a:p>
            <a:pPr marL="914400" lvl="1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r>
              <a:rPr lang="en-US" sz="1400" i="1" dirty="0" smtClean="0">
                <a:solidFill>
                  <a:srgbClr val="191B0E"/>
                </a:solidFill>
              </a:rPr>
              <a:t>Release the selected note, and it turns off.</a:t>
            </a:r>
            <a:endParaRPr lang="en-US" sz="1400" i="1" dirty="0">
              <a:solidFill>
                <a:srgbClr val="191B0E"/>
              </a:solidFill>
            </a:endParaRPr>
          </a:p>
          <a:p>
            <a:pPr marL="457200" indent="-384048" defTabSz="914400"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</a:pPr>
            <a:endParaRPr lang="en-US" sz="1400" i="1" dirty="0">
              <a:solidFill>
                <a:srgbClr val="191B0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131" b="33869"/>
          <a:stretch/>
        </p:blipFill>
        <p:spPr>
          <a:xfrm>
            <a:off x="3883611" y="1209069"/>
            <a:ext cx="1602789" cy="1092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" t="10943" r="9213" b="25031"/>
          <a:stretch/>
        </p:blipFill>
        <p:spPr>
          <a:xfrm>
            <a:off x="10179957" y="1872664"/>
            <a:ext cx="1738120" cy="945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692" t="20754" r="4875" b="30314"/>
          <a:stretch/>
        </p:blipFill>
        <p:spPr>
          <a:xfrm>
            <a:off x="7522233" y="1906438"/>
            <a:ext cx="2081569" cy="854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98388" y="2735175"/>
            <a:ext cx="879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Volume Up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33516" y="2760584"/>
            <a:ext cx="1081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Volume Down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t="19717" r="9005" b="28019"/>
          <a:stretch/>
        </p:blipFill>
        <p:spPr>
          <a:xfrm rot="16200000">
            <a:off x="2928621" y="5164009"/>
            <a:ext cx="1492463" cy="17012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9" t="17646" r="13947" b="37562"/>
          <a:stretch/>
        </p:blipFill>
        <p:spPr>
          <a:xfrm rot="16200000">
            <a:off x="7863140" y="3410023"/>
            <a:ext cx="1043798" cy="10955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6" t="16131" r="12607" b="43302"/>
          <a:stretch/>
        </p:blipFill>
        <p:spPr>
          <a:xfrm rot="16200000">
            <a:off x="10205953" y="3527464"/>
            <a:ext cx="1043799" cy="102473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9049109" y="3950898"/>
            <a:ext cx="1166377" cy="6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6" t="15754" r="11834" b="44623"/>
          <a:stretch/>
        </p:blipFill>
        <p:spPr>
          <a:xfrm rot="16200000">
            <a:off x="7930249" y="5115927"/>
            <a:ext cx="1066217" cy="10298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9" t="17646" r="13947" b="37562"/>
          <a:stretch/>
        </p:blipFill>
        <p:spPr>
          <a:xfrm rot="16200000">
            <a:off x="10271016" y="5094283"/>
            <a:ext cx="1043798" cy="109555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9049109" y="5678988"/>
            <a:ext cx="1196027" cy="5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/>
          <a:srcRect l="33149" r="15136"/>
          <a:stretch/>
        </p:blipFill>
        <p:spPr>
          <a:xfrm rot="16200000">
            <a:off x="3629290" y="2701376"/>
            <a:ext cx="1147312" cy="302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90577"/>
            <a:ext cx="9601200" cy="832449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How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04" y="923026"/>
            <a:ext cx="11406996" cy="5934974"/>
          </a:xfrm>
        </p:spPr>
        <p:txBody>
          <a:bodyPr>
            <a:normAutofit/>
          </a:bodyPr>
          <a:lstStyle/>
          <a:p>
            <a:r>
              <a:rPr lang="en-US" sz="1600" dirty="0" smtClean="0"/>
              <a:t>The BASSic uses a Musical Instrument Digital Interface (MIDI) in conjunction with four capacitive touch sensors (MPR121) and one microcontroller (Teensy 3.5) to recreate a bass guitar:</a:t>
            </a:r>
          </a:p>
          <a:p>
            <a:pPr marL="1444752" lvl="3" indent="0">
              <a:buNone/>
            </a:pPr>
            <a:endParaRPr lang="en-US" sz="1400" dirty="0"/>
          </a:p>
          <a:p>
            <a:pPr marL="1444752" lvl="3" indent="0">
              <a:buNone/>
            </a:pPr>
            <a:endParaRPr lang="en-US" sz="1400" dirty="0" smtClean="0"/>
          </a:p>
          <a:p>
            <a:pPr marL="1444752" lvl="3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smtClean="0"/>
              <a:t>The way it works can be outlined in a simple 5 step process:</a:t>
            </a:r>
          </a:p>
          <a:p>
            <a:pPr lvl="1">
              <a:buFont typeface="+mj-lt"/>
              <a:buAutoNum type="arabicPeriod"/>
            </a:pPr>
            <a:r>
              <a:rPr lang="en-US" sz="1600" dirty="0" smtClean="0"/>
              <a:t>Any input* by the player is detected by the capacitive touch sensors. The copper pad capacitance drastically drops when touched, and the MPR121 is able to detect it.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smtClean="0"/>
              <a:t>*For </a:t>
            </a:r>
            <a:r>
              <a:rPr lang="en-US" sz="1400" dirty="0"/>
              <a:t>the foot pedal the </a:t>
            </a:r>
            <a:r>
              <a:rPr lang="en-US" sz="1400" dirty="0" smtClean="0"/>
              <a:t>input is </a:t>
            </a:r>
            <a:r>
              <a:rPr lang="en-US" sz="1400" dirty="0"/>
              <a:t>detected directly by the </a:t>
            </a:r>
            <a:r>
              <a:rPr lang="en-US" sz="1400" dirty="0" smtClean="0"/>
              <a:t>microcontroller, </a:t>
            </a:r>
            <a:r>
              <a:rPr lang="en-US" sz="1400" dirty="0"/>
              <a:t>not the </a:t>
            </a:r>
            <a:r>
              <a:rPr lang="en-US" sz="1400" dirty="0" smtClean="0"/>
              <a:t>capacitive </a:t>
            </a:r>
            <a:r>
              <a:rPr lang="en-US" sz="1400" dirty="0"/>
              <a:t>touch </a:t>
            </a:r>
            <a:r>
              <a:rPr lang="en-US" sz="1400" dirty="0" smtClean="0"/>
              <a:t>sensor. The pedal is very sensitive and thus only changes in volume  which exceed a defined threshold are processed.</a:t>
            </a:r>
          </a:p>
          <a:p>
            <a:pPr lvl="1">
              <a:buFont typeface="+mj-lt"/>
              <a:buAutoNum type="arabicPeriod"/>
            </a:pPr>
            <a:r>
              <a:rPr lang="en-US" sz="1600" dirty="0" smtClean="0"/>
              <a:t>The underlying algorithm in the microcontroller reads the change in state of the sensors and interprets the user’s input (plucking, sliding, hammer on…).</a:t>
            </a:r>
          </a:p>
          <a:p>
            <a:pPr lvl="1">
              <a:buFont typeface="+mj-lt"/>
              <a:buAutoNum type="arabicPeriod"/>
            </a:pPr>
            <a:r>
              <a:rPr lang="en-US" sz="1600" dirty="0" smtClean="0"/>
              <a:t>The input gets translated into an appropriate USB-MIDI message such as: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smtClean="0"/>
              <a:t>Send Note On/Off: MIDI message that requires the note, velocity (set to 120/0) and channel.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smtClean="0"/>
              <a:t>Send Pitch Bend: MIDI message that requires the value and channel. Small increments are sent until the target value is reached.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smtClean="0"/>
              <a:t>Send Control Change: MIDI message to manipulate any control input. It requires a type (7 for volume), value, and channel.</a:t>
            </a:r>
          </a:p>
          <a:p>
            <a:pPr lvl="1">
              <a:buFont typeface="+mj-lt"/>
              <a:buAutoNum type="arabicPeriod"/>
            </a:pPr>
            <a:r>
              <a:rPr lang="en-US" sz="1600" dirty="0" smtClean="0"/>
              <a:t>The MIDI message gets sent to the MIDI capable synthesizer on the PC via the micro-USB. </a:t>
            </a:r>
          </a:p>
          <a:p>
            <a:pPr lvl="1">
              <a:buFont typeface="+mj-lt"/>
              <a:buAutoNum type="arabicPeriod"/>
            </a:pPr>
            <a:r>
              <a:rPr lang="en-US" sz="1600" dirty="0" smtClean="0"/>
              <a:t>The synthesizer receives the MIDI input and executes it producing the expected output.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791" y="1535501"/>
            <a:ext cx="1918167" cy="1165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5282" y="1933611"/>
            <a:ext cx="139748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MPR121</a:t>
            </a:r>
            <a:r>
              <a:rPr lang="en-US" sz="1600" dirty="0" smtClean="0"/>
              <a:t> [1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3" b="26958"/>
          <a:stretch/>
        </p:blipFill>
        <p:spPr>
          <a:xfrm>
            <a:off x="6832121" y="1633509"/>
            <a:ext cx="2990401" cy="9985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45304" y="1933611"/>
            <a:ext cx="15124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Teensy 3.5 </a:t>
            </a:r>
            <a:r>
              <a:rPr lang="en-US" sz="1600" dirty="0" smtClean="0"/>
              <a:t>[2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90577"/>
            <a:ext cx="9601200" cy="832449"/>
          </a:xfrm>
        </p:spPr>
        <p:txBody>
          <a:bodyPr/>
          <a:lstStyle/>
          <a:p>
            <a:r>
              <a:rPr lang="en-US" dirty="0" smtClean="0"/>
              <a:t>5. Safety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004" y="923026"/>
            <a:ext cx="11406996" cy="3674853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Caution! </a:t>
            </a:r>
            <a:r>
              <a:rPr lang="en-US" sz="1600" dirty="0" smtClean="0"/>
              <a:t>The BASSic contains electrical components:</a:t>
            </a:r>
          </a:p>
          <a:p>
            <a:pPr lvl="1"/>
            <a:r>
              <a:rPr lang="en-US" sz="1400" dirty="0" smtClean="0"/>
              <a:t>Do not attempt to modify the circuitry, in case of malfunction contact us first.</a:t>
            </a:r>
          </a:p>
          <a:p>
            <a:pPr lvl="1"/>
            <a:r>
              <a:rPr lang="en-US" sz="1400" dirty="0" smtClean="0"/>
              <a:t>Keep the instrument away from water at all times.</a:t>
            </a:r>
          </a:p>
          <a:p>
            <a:pPr lvl="1"/>
            <a:r>
              <a:rPr lang="en-US" sz="1400" dirty="0" smtClean="0"/>
              <a:t>Do not touch the wires when the BASSic is plugged in, it may lead to electrical shock.</a:t>
            </a:r>
          </a:p>
          <a:p>
            <a:pPr lvl="1"/>
            <a:r>
              <a:rPr lang="en-US" sz="1400" dirty="0" smtClean="0"/>
              <a:t>If the </a:t>
            </a:r>
            <a:r>
              <a:rPr lang="en-US" sz="1400" dirty="0"/>
              <a:t>electrical equipment emits smoke or a burning smell, shut </a:t>
            </a:r>
            <a:r>
              <a:rPr lang="en-US" sz="1400" dirty="0" smtClean="0"/>
              <a:t>the instrument off, and call technical support.</a:t>
            </a:r>
          </a:p>
          <a:p>
            <a:pPr lvl="1"/>
            <a:r>
              <a:rPr lang="en-US" sz="1400" dirty="0" smtClean="0"/>
              <a:t>Inspect the wires and cords regularly. Replace the stereo and micro-USB cables immediately if damaged.</a:t>
            </a:r>
          </a:p>
          <a:p>
            <a:pPr lvl="1"/>
            <a:r>
              <a:rPr lang="en-US" sz="1400" dirty="0" smtClean="0"/>
              <a:t>Always unplug the equipment when not in use.</a:t>
            </a:r>
          </a:p>
          <a:p>
            <a:r>
              <a:rPr lang="en-US" sz="1600" b="1" dirty="0" smtClean="0"/>
              <a:t>Always be safe!</a:t>
            </a:r>
          </a:p>
          <a:p>
            <a:pPr lvl="1"/>
            <a:r>
              <a:rPr lang="en-US" sz="1400" dirty="0" smtClean="0"/>
              <a:t>Do not let children under 12 play the instrument without supervision.</a:t>
            </a:r>
          </a:p>
          <a:p>
            <a:pPr lvl="1"/>
            <a:r>
              <a:rPr lang="en-US" sz="1400" dirty="0" smtClean="0"/>
              <a:t>Make sure to take regular breaks</a:t>
            </a:r>
            <a:r>
              <a:rPr lang="en-US" sz="1400" dirty="0"/>
              <a:t> </a:t>
            </a:r>
            <a:r>
              <a:rPr lang="en-US" sz="1400" dirty="0" smtClean="0"/>
              <a:t>to avoid overexerting yourself.</a:t>
            </a:r>
          </a:p>
          <a:p>
            <a:pPr lvl="1"/>
            <a:r>
              <a:rPr lang="en-US" sz="1400" dirty="0" smtClean="0"/>
              <a:t>If you experience any sickness while playing the instrument, stop immediately and consult with your doctor.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785004" y="4201063"/>
            <a:ext cx="11406996" cy="348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191B0E"/>
                </a:solidFill>
                <a:ea typeface="+mj-ea"/>
                <a:cs typeface="+mj-cs"/>
              </a:rPr>
              <a:t>6. References</a:t>
            </a:r>
          </a:p>
          <a:p>
            <a:pPr marL="384048" lvl="0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600" dirty="0" smtClean="0">
                <a:solidFill>
                  <a:srgbClr val="191B0E"/>
                </a:solidFill>
              </a:rPr>
              <a:t>[1] </a:t>
            </a:r>
            <a:r>
              <a:rPr lang="en-US" sz="1400" dirty="0" smtClean="0"/>
              <a:t>"</a:t>
            </a:r>
            <a:r>
              <a:rPr lang="en-US" sz="1400" dirty="0" err="1" smtClean="0"/>
              <a:t>Adafruit</a:t>
            </a:r>
            <a:r>
              <a:rPr lang="en-US" sz="1400" dirty="0" smtClean="0"/>
              <a:t> </a:t>
            </a:r>
            <a:r>
              <a:rPr lang="en-US" sz="1400" dirty="0"/>
              <a:t>MPR121 12-Key Capacitive Touch Sensor Breakout Tutorial", </a:t>
            </a:r>
            <a:r>
              <a:rPr lang="en-US" sz="1400" dirty="0" err="1"/>
              <a:t>Adafruit</a:t>
            </a:r>
            <a:r>
              <a:rPr lang="en-US" sz="1400" dirty="0"/>
              <a:t> Learning System, 2019. [Online]. Available: https://learn.adafruit.com/adafruit-mpr121-12-key-capacitive-touch-sensor-breakout-tutorial/downloads. [Accessed: 28- Jul- 2019</a:t>
            </a:r>
            <a:r>
              <a:rPr lang="en-US" sz="1400" dirty="0" smtClean="0"/>
              <a:t>].</a:t>
            </a:r>
            <a:endParaRPr lang="en-US" sz="1600" b="1" dirty="0" smtClean="0">
              <a:solidFill>
                <a:srgbClr val="191B0E"/>
              </a:solidFill>
            </a:endParaRPr>
          </a:p>
          <a:p>
            <a:pPr marL="384048" lvl="0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600" dirty="0" smtClean="0">
                <a:solidFill>
                  <a:srgbClr val="191B0E"/>
                </a:solidFill>
              </a:rPr>
              <a:t>[2] </a:t>
            </a:r>
            <a:r>
              <a:rPr lang="en-US" sz="1400" dirty="0"/>
              <a:t>"Teensy 3.5", Media.digikey.com, 2019. [Online]. Available: https://media.digikey.com/pdf/Data%20Sheets/Sparkfun%20PDFs/DEV-14055_Web.pdf. [Accessed: 28- Jul- 2019</a:t>
            </a:r>
            <a:r>
              <a:rPr lang="en-US" sz="1400" dirty="0" smtClean="0"/>
              <a:t>].</a:t>
            </a:r>
          </a:p>
          <a:p>
            <a:pPr marL="384048" lvl="0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n-US" sz="1600" dirty="0" smtClean="0">
                <a:solidFill>
                  <a:srgbClr val="191B0E"/>
                </a:solidFill>
              </a:rPr>
              <a:t>[3] </a:t>
            </a:r>
            <a:r>
              <a:rPr lang="en-US" sz="1400" dirty="0" smtClean="0"/>
              <a:t>"WHMIS </a:t>
            </a:r>
            <a:r>
              <a:rPr lang="en-US" sz="1400" dirty="0"/>
              <a:t>2015 Labels", </a:t>
            </a:r>
            <a:r>
              <a:rPr lang="en-US" sz="1400" i="1" dirty="0"/>
              <a:t>Ccohs.ca</a:t>
            </a:r>
            <a:r>
              <a:rPr lang="en-US" sz="1400" dirty="0"/>
              <a:t>, 2019. [Online]. </a:t>
            </a:r>
            <a:r>
              <a:rPr lang="en-US" sz="1400" dirty="0" smtClean="0"/>
              <a:t>Available: https</a:t>
            </a:r>
            <a:r>
              <a:rPr lang="en-US" sz="1400" dirty="0"/>
              <a:t>://www.ccohs.ca/products/posters/whmis_2015_labels/?url=/products/posters/whmis_2015_labels/. [Accessed: 29- Jul- 2019</a:t>
            </a:r>
            <a:r>
              <a:rPr lang="en-US" sz="1400" dirty="0" smtClean="0"/>
              <a:t>].</a:t>
            </a:r>
            <a:endParaRPr lang="en-US" sz="1600" dirty="0">
              <a:solidFill>
                <a:srgbClr val="191B0E"/>
              </a:solidFill>
            </a:endParaRPr>
          </a:p>
          <a:p>
            <a:endParaRPr lang="en-US" sz="4400" dirty="0" smtClean="0">
              <a:solidFill>
                <a:srgbClr val="191B0E"/>
              </a:solidFill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48" y="276043"/>
            <a:ext cx="947647" cy="947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403" y="276042"/>
            <a:ext cx="947647" cy="9476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459" y="276042"/>
            <a:ext cx="947647" cy="9476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561134" y="580588"/>
            <a:ext cx="534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[3]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4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2471</TotalTime>
  <Words>1022</Words>
  <Application>Microsoft Office PowerPoint</Application>
  <PresentationFormat>Widescreen</PresentationFormat>
  <Paragraphs>156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Franklin Gothic Book</vt:lpstr>
      <vt:lpstr>Crop</vt:lpstr>
      <vt:lpstr>BASSic User Manual</vt:lpstr>
      <vt:lpstr>BASSic User Manual – 1. Quick Set Up</vt:lpstr>
      <vt:lpstr>2. Components Information</vt:lpstr>
      <vt:lpstr>3. Detailed Instructions</vt:lpstr>
      <vt:lpstr>3. Detailed Instructions</vt:lpstr>
      <vt:lpstr>4. How it Works?</vt:lpstr>
      <vt:lpstr>5. Safety Remarks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BASSic</dc:title>
  <dc:creator>david ramon prados</dc:creator>
  <cp:lastModifiedBy>david ramon prados</cp:lastModifiedBy>
  <cp:revision>50</cp:revision>
  <dcterms:created xsi:type="dcterms:W3CDTF">2019-07-28T23:07:13Z</dcterms:created>
  <dcterms:modified xsi:type="dcterms:W3CDTF">2020-01-25T20:08:36Z</dcterms:modified>
</cp:coreProperties>
</file>